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
      <p:font typeface="Proxima Nova Semibold"/>
      <p:regular r:id="rId27"/>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ProximaNovaSemibold-bold.fntdata"/><Relationship Id="rId27" Type="http://schemas.openxmlformats.org/officeDocument/2006/relationships/font" Target="fonts/ProximaNova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Semibold-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8b18379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8b18379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8b18379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8b18379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8b183797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8b183797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8b18379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8b18379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8b183797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8b183797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8b183797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8b183797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cbc01d3e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cbc01d3e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8b18379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8b18379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cbc01d3e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cbc01d3e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8b183797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8b183797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8b18379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8b18379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8b183797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8b183797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jp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www.flightglobal.com/engine-safety-birds-be-gone/98821.article" TargetMode="External"/><Relationship Id="rId4" Type="http://schemas.openxmlformats.org/officeDocument/2006/relationships/hyperlink" Target="https://www.boeing.com/commercial/aeromagazine/articles/2011_q3/4/" TargetMode="External"/><Relationship Id="rId11" Type="http://schemas.openxmlformats.org/officeDocument/2006/relationships/image" Target="../media/image7.png"/><Relationship Id="rId10" Type="http://schemas.openxmlformats.org/officeDocument/2006/relationships/hyperlink" Target="https://www.nytimes.com/2009/01/22/nyregion/22engines.html?_r=0" TargetMode="External"/><Relationship Id="rId9" Type="http://schemas.openxmlformats.org/officeDocument/2006/relationships/hyperlink" Target="http://www.birdstrike.de" TargetMode="External"/><Relationship Id="rId5" Type="http://schemas.openxmlformats.org/officeDocument/2006/relationships/hyperlink" Target="https://www.researchgate.net/publication/326971379_Case_Study_Aircraft_Accident_and_Bird_Strikes_in_Nepal_Between_1946-2016" TargetMode="External"/><Relationship Id="rId6" Type="http://schemas.openxmlformats.org/officeDocument/2006/relationships/hyperlink" Target="https://mainblades.com/bird-strike-inspection/" TargetMode="External"/><Relationship Id="rId7" Type="http://schemas.openxmlformats.org/officeDocument/2006/relationships/hyperlink" Target="https://www.sciencedirect.com/science/article/pii/S1000936118301614" TargetMode="External"/><Relationship Id="rId8" Type="http://schemas.openxmlformats.org/officeDocument/2006/relationships/hyperlink" Target="http://yedde.blogspot.com/2009/02/aeroplane-bird-hit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Bird Strike On Aircrafts</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PHY1901</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19BCE0829 Kandra Ksheeraj</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283213"/>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200"/>
              <a:t>T</a:t>
            </a:r>
            <a:r>
              <a:rPr lang="en" sz="3200"/>
              <a:t>ONI Bird Control Systems</a:t>
            </a:r>
            <a:endParaRPr sz="3200"/>
          </a:p>
        </p:txBody>
      </p:sp>
      <p:sp>
        <p:nvSpPr>
          <p:cNvPr id="169" name="Google Shape;169;p34"/>
          <p:cNvSpPr txBox="1"/>
          <p:nvPr>
            <p:ph idx="1" type="body"/>
          </p:nvPr>
        </p:nvSpPr>
        <p:spPr>
          <a:xfrm>
            <a:off x="311700" y="1013175"/>
            <a:ext cx="8520600" cy="3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latest radar technology allows the exact localisation of birds and to monitor their behaviour which allows air traffic to be controlled or bird control measures to be initiated. </a:t>
            </a:r>
            <a:endParaRPr/>
          </a:p>
          <a:p>
            <a:pPr indent="0" lvl="0" marL="0" rtl="0" algn="l">
              <a:spcBef>
                <a:spcPts val="1600"/>
              </a:spcBef>
              <a:spcAft>
                <a:spcPts val="0"/>
              </a:spcAft>
              <a:buNone/>
            </a:pPr>
            <a:r>
              <a:rPr lang="en"/>
              <a:t>TONI Bird Control Systems – a team of bird control specialists, ornithologists and radar technicians will provide you with comprehensive and integrated bird strike solutions. </a:t>
            </a:r>
            <a:endParaRPr/>
          </a:p>
          <a:p>
            <a:pPr indent="0" lvl="0" marL="0" rtl="0" algn="l">
              <a:spcBef>
                <a:spcPts val="1600"/>
              </a:spcBef>
              <a:spcAft>
                <a:spcPts val="0"/>
              </a:spcAft>
              <a:buNone/>
            </a:pPr>
            <a:r>
              <a:rPr lang="en"/>
              <a:t>S-band (100mm) radars with a range of 6-8 nm are used with which even the smallest flying object of ca. 2 mm can be plotted.</a:t>
            </a:r>
            <a:endParaRPr/>
          </a:p>
          <a:p>
            <a:pPr indent="0" lvl="0" marL="0" rtl="0" algn="l">
              <a:spcBef>
                <a:spcPts val="1600"/>
              </a:spcBef>
              <a:spcAft>
                <a:spcPts val="1600"/>
              </a:spcAft>
              <a:buNone/>
            </a:pPr>
            <a:r>
              <a:rPr lang="en"/>
              <a:t> The latest software analyses the data of all flying objects and classifies them on the basis of their typical flight behaviour. </a:t>
            </a:r>
            <a:endParaRPr/>
          </a:p>
        </p:txBody>
      </p:sp>
      <p:pic>
        <p:nvPicPr>
          <p:cNvPr id="170" name="Google Shape;170;p34"/>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311700" y="431025"/>
            <a:ext cx="85206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MERLIN Radar </a:t>
            </a:r>
            <a:endParaRPr sz="3000">
              <a:solidFill>
                <a:schemeClr val="accent1"/>
              </a:solidFill>
            </a:endParaRPr>
          </a:p>
        </p:txBody>
      </p:sp>
      <p:sp>
        <p:nvSpPr>
          <p:cNvPr id="176" name="Google Shape;176;p35"/>
          <p:cNvSpPr txBox="1"/>
          <p:nvPr>
            <p:ph idx="1" type="body"/>
          </p:nvPr>
        </p:nvSpPr>
        <p:spPr>
          <a:xfrm>
            <a:off x="311700" y="11646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Fully Automatic Radar Solution</a:t>
            </a:r>
            <a:endParaRPr/>
          </a:p>
          <a:p>
            <a:pPr indent="0" lvl="0" marL="0" rtl="0" algn="l">
              <a:spcBef>
                <a:spcPts val="1600"/>
              </a:spcBef>
              <a:spcAft>
                <a:spcPts val="0"/>
              </a:spcAft>
              <a:buNone/>
            </a:pPr>
            <a:r>
              <a:rPr lang="en"/>
              <a:t>It analyses the radar raw data using typical flight patterns and automatically classifies the risk to runways. </a:t>
            </a:r>
            <a:endParaRPr/>
          </a:p>
          <a:p>
            <a:pPr indent="0" lvl="0" marL="0" rtl="0" algn="l">
              <a:spcBef>
                <a:spcPts val="1600"/>
              </a:spcBef>
              <a:spcAft>
                <a:spcPts val="0"/>
              </a:spcAft>
              <a:buNone/>
            </a:pPr>
            <a:r>
              <a:rPr lang="en"/>
              <a:t>Fully automatic feedback via monitors to the </a:t>
            </a:r>
            <a:endParaRPr/>
          </a:p>
          <a:p>
            <a:pPr indent="0" lvl="0" marL="0" rtl="0" algn="l">
              <a:spcBef>
                <a:spcPts val="0"/>
              </a:spcBef>
              <a:spcAft>
                <a:spcPts val="0"/>
              </a:spcAft>
              <a:buNone/>
            </a:pPr>
            <a:r>
              <a:rPr lang="en"/>
              <a:t>airport tower and bird control personnel is </a:t>
            </a:r>
            <a:endParaRPr/>
          </a:p>
          <a:p>
            <a:pPr indent="0" lvl="0" marL="0" rtl="0" algn="l">
              <a:spcBef>
                <a:spcPts val="0"/>
              </a:spcBef>
              <a:spcAft>
                <a:spcPts val="0"/>
              </a:spcAft>
              <a:buNone/>
            </a:pPr>
            <a:r>
              <a:rPr lang="en"/>
              <a:t>possible also automatic identification and </a:t>
            </a:r>
            <a:endParaRPr/>
          </a:p>
          <a:p>
            <a:pPr indent="0" lvl="0" marL="0" rtl="0" algn="l">
              <a:spcBef>
                <a:spcPts val="0"/>
              </a:spcBef>
              <a:spcAft>
                <a:spcPts val="0"/>
              </a:spcAft>
              <a:buNone/>
            </a:pPr>
            <a:r>
              <a:rPr lang="en"/>
              <a:t>classification</a:t>
            </a:r>
            <a:endParaRPr/>
          </a:p>
          <a:p>
            <a:pPr indent="0" lvl="0" marL="0" rtl="0" algn="l">
              <a:spcBef>
                <a:spcPts val="0"/>
              </a:spcBef>
              <a:spcAft>
                <a:spcPts val="1600"/>
              </a:spcAft>
              <a:buNone/>
            </a:pPr>
            <a:r>
              <a:t/>
            </a:r>
            <a:endParaRPr/>
          </a:p>
        </p:txBody>
      </p:sp>
      <p:pic>
        <p:nvPicPr>
          <p:cNvPr id="177" name="Google Shape;177;p35"/>
          <p:cNvPicPr preferRelativeResize="0"/>
          <p:nvPr/>
        </p:nvPicPr>
        <p:blipFill>
          <a:blip r:embed="rId3">
            <a:alphaModFix/>
          </a:blip>
          <a:stretch>
            <a:fillRect/>
          </a:stretch>
        </p:blipFill>
        <p:spPr>
          <a:xfrm>
            <a:off x="5143500" y="2333950"/>
            <a:ext cx="3688800" cy="2602226"/>
          </a:xfrm>
          <a:prstGeom prst="rect">
            <a:avLst/>
          </a:prstGeom>
          <a:noFill/>
          <a:ln>
            <a:noFill/>
          </a:ln>
        </p:spPr>
      </p:pic>
      <p:pic>
        <p:nvPicPr>
          <p:cNvPr id="178" name="Google Shape;178;p35"/>
          <p:cNvPicPr preferRelativeResize="0"/>
          <p:nvPr/>
        </p:nvPicPr>
        <p:blipFill>
          <a:blip r:embed="rId4">
            <a:alphaModFix/>
          </a:blip>
          <a:stretch>
            <a:fillRect/>
          </a:stretch>
        </p:blipFill>
        <p:spPr>
          <a:xfrm>
            <a:off x="7298925" y="8078"/>
            <a:ext cx="1823643" cy="116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348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methods implementable in India </a:t>
            </a:r>
            <a:endParaRPr/>
          </a:p>
        </p:txBody>
      </p:sp>
      <p:sp>
        <p:nvSpPr>
          <p:cNvPr id="184" name="Google Shape;18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German Air Force (Luftwaffe) Method</a:t>
            </a:r>
            <a:endParaRPr/>
          </a:p>
          <a:p>
            <a:pPr indent="-342900" lvl="0" marL="457200" rtl="0" algn="l">
              <a:spcBef>
                <a:spcPts val="1000"/>
              </a:spcBef>
              <a:spcAft>
                <a:spcPts val="0"/>
              </a:spcAft>
              <a:buSzPts val="1800"/>
              <a:buChar char="●"/>
            </a:pPr>
            <a:r>
              <a:rPr lang="en"/>
              <a:t>Basic ecological bird-strike prevention measures include (Wilhem Rulhe, 2008):</a:t>
            </a:r>
            <a:endParaRPr/>
          </a:p>
          <a:p>
            <a:pPr indent="-342900" lvl="0" marL="457200" rtl="0" algn="l">
              <a:spcBef>
                <a:spcPts val="1000"/>
              </a:spcBef>
              <a:spcAft>
                <a:spcPts val="1000"/>
              </a:spcAft>
              <a:buSzPts val="1800"/>
              <a:buChar char="●"/>
            </a:pPr>
            <a:r>
              <a:rPr lang="en"/>
              <a:t>Pyrotechnics</a:t>
            </a:r>
            <a:endParaRPr/>
          </a:p>
        </p:txBody>
      </p:sp>
      <p:pic>
        <p:nvPicPr>
          <p:cNvPr id="185" name="Google Shape;185;p36"/>
          <p:cNvPicPr preferRelativeResize="0"/>
          <p:nvPr/>
        </p:nvPicPr>
        <p:blipFill>
          <a:blip r:embed="rId3">
            <a:alphaModFix/>
          </a:blip>
          <a:stretch>
            <a:fillRect/>
          </a:stretch>
        </p:blipFill>
        <p:spPr>
          <a:xfrm>
            <a:off x="5171400" y="2491283"/>
            <a:ext cx="4556524" cy="2886325"/>
          </a:xfrm>
          <a:prstGeom prst="rect">
            <a:avLst/>
          </a:prstGeom>
          <a:noFill/>
          <a:ln>
            <a:noFill/>
          </a:ln>
        </p:spPr>
      </p:pic>
      <p:pic>
        <p:nvPicPr>
          <p:cNvPr id="186" name="Google Shape;186;p36"/>
          <p:cNvPicPr preferRelativeResize="0"/>
          <p:nvPr/>
        </p:nvPicPr>
        <p:blipFill rotWithShape="1">
          <a:blip r:embed="rId4">
            <a:alphaModFix/>
          </a:blip>
          <a:srcRect b="5033" l="0" r="0" t="0"/>
          <a:stretch/>
        </p:blipFill>
        <p:spPr>
          <a:xfrm>
            <a:off x="3553175" y="2305250"/>
            <a:ext cx="5482726" cy="2519175"/>
          </a:xfrm>
          <a:prstGeom prst="rect">
            <a:avLst/>
          </a:prstGeom>
          <a:noFill/>
          <a:ln>
            <a:noFill/>
          </a:ln>
        </p:spPr>
      </p:pic>
      <p:pic>
        <p:nvPicPr>
          <p:cNvPr id="187" name="Google Shape;187;p36"/>
          <p:cNvPicPr preferRelativeResize="0"/>
          <p:nvPr/>
        </p:nvPicPr>
        <p:blipFill>
          <a:blip r:embed="rId5">
            <a:alphaModFix/>
          </a:blip>
          <a:stretch>
            <a:fillRect/>
          </a:stretch>
        </p:blipFill>
        <p:spPr>
          <a:xfrm>
            <a:off x="118800" y="2828925"/>
            <a:ext cx="3492124" cy="1995500"/>
          </a:xfrm>
          <a:prstGeom prst="rect">
            <a:avLst/>
          </a:prstGeom>
          <a:noFill/>
          <a:ln>
            <a:noFill/>
          </a:ln>
        </p:spPr>
      </p:pic>
      <p:pic>
        <p:nvPicPr>
          <p:cNvPr id="188" name="Google Shape;188;p36"/>
          <p:cNvPicPr preferRelativeResize="0"/>
          <p:nvPr/>
        </p:nvPicPr>
        <p:blipFill>
          <a:blip r:embed="rId6">
            <a:alphaModFix/>
          </a:blip>
          <a:stretch>
            <a:fillRect/>
          </a:stretch>
        </p:blipFill>
        <p:spPr>
          <a:xfrm>
            <a:off x="7298925" y="8078"/>
            <a:ext cx="1823643" cy="116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32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194" name="Google Shape;194;p37"/>
          <p:cNvSpPr txBox="1"/>
          <p:nvPr>
            <p:ph idx="1" type="body"/>
          </p:nvPr>
        </p:nvSpPr>
        <p:spPr>
          <a:xfrm>
            <a:off x="311700" y="1066750"/>
            <a:ext cx="8520600" cy="372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rPr>
              <a:t>Using Google Cloud Vision </a:t>
            </a:r>
            <a:endParaRPr b="1" sz="2400">
              <a:solidFill>
                <a:schemeClr val="dk1"/>
              </a:solidFill>
            </a:endParaRPr>
          </a:p>
          <a:p>
            <a:pPr indent="0" lvl="0" marL="0" rtl="0" algn="l">
              <a:lnSpc>
                <a:spcPct val="100000"/>
              </a:lnSpc>
              <a:spcBef>
                <a:spcPts val="0"/>
              </a:spcBef>
              <a:spcAft>
                <a:spcPts val="0"/>
              </a:spcAft>
              <a:buNone/>
            </a:pPr>
            <a:r>
              <a:rPr b="1" lang="en" sz="2400">
                <a:solidFill>
                  <a:schemeClr val="dk1"/>
                </a:solidFill>
              </a:rPr>
              <a:t>Object Detection:</a:t>
            </a:r>
            <a:endParaRPr b="1" sz="2400"/>
          </a:p>
          <a:p>
            <a:pPr indent="0" lvl="0" marL="0" rtl="0" algn="l">
              <a:spcBef>
                <a:spcPts val="1000"/>
              </a:spcBef>
              <a:spcAft>
                <a:spcPts val="0"/>
              </a:spcAft>
              <a:buNone/>
            </a:pPr>
            <a:r>
              <a:rPr lang="en" sz="2400"/>
              <a:t>Object detection systems can be used</a:t>
            </a:r>
            <a:endParaRPr sz="2400"/>
          </a:p>
          <a:p>
            <a:pPr indent="0" lvl="0" marL="0" rtl="0" algn="l">
              <a:spcBef>
                <a:spcPts val="0"/>
              </a:spcBef>
              <a:spcAft>
                <a:spcPts val="0"/>
              </a:spcAft>
              <a:buNone/>
            </a:pPr>
            <a:r>
              <a:rPr lang="en" sz="2400"/>
              <a:t>to mitigate bird strikes by evaluating </a:t>
            </a:r>
            <a:endParaRPr sz="2400"/>
          </a:p>
          <a:p>
            <a:pPr indent="0" lvl="0" marL="0" rtl="0" algn="l">
              <a:spcBef>
                <a:spcPts val="0"/>
              </a:spcBef>
              <a:spcAft>
                <a:spcPts val="0"/>
              </a:spcAft>
              <a:buNone/>
            </a:pPr>
            <a:r>
              <a:rPr lang="en" sz="2400"/>
              <a:t>risk before takeoff.</a:t>
            </a:r>
            <a:endParaRPr sz="2400">
              <a:highlight>
                <a:srgbClr val="FFFFFF"/>
              </a:highlight>
            </a:endParaRPr>
          </a:p>
          <a:p>
            <a:pPr indent="0" lvl="0" marL="0" rtl="0" algn="l">
              <a:spcBef>
                <a:spcPts val="0"/>
              </a:spcBef>
              <a:spcAft>
                <a:spcPts val="0"/>
              </a:spcAft>
              <a:buNone/>
            </a:pPr>
            <a:r>
              <a:rPr lang="en" sz="2400">
                <a:highlight>
                  <a:srgbClr val="FFFFFF"/>
                </a:highlight>
              </a:rPr>
              <a:t>U</a:t>
            </a:r>
            <a:r>
              <a:rPr lang="en" sz="2400">
                <a:highlight>
                  <a:srgbClr val="FFFFFF"/>
                </a:highlight>
              </a:rPr>
              <a:t>sing Google Cloud’s API Live Object Detection and Tracking to detect objects in live streams, which would be ideal for pilots who need to scan their line of vision in real-time flight.</a:t>
            </a:r>
            <a:endParaRPr sz="2400">
              <a:highlight>
                <a:srgbClr val="FFFFFF"/>
              </a:highlight>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highlight>
                <a:srgbClr val="FFFFFF"/>
              </a:highlight>
            </a:endParaRPr>
          </a:p>
        </p:txBody>
      </p:sp>
      <p:pic>
        <p:nvPicPr>
          <p:cNvPr id="195" name="Google Shape;195;p37"/>
          <p:cNvPicPr preferRelativeResize="0"/>
          <p:nvPr/>
        </p:nvPicPr>
        <p:blipFill>
          <a:blip r:embed="rId3">
            <a:alphaModFix/>
          </a:blip>
          <a:stretch>
            <a:fillRect/>
          </a:stretch>
        </p:blipFill>
        <p:spPr>
          <a:xfrm>
            <a:off x="5561400" y="1152475"/>
            <a:ext cx="3270900" cy="1635450"/>
          </a:xfrm>
          <a:prstGeom prst="rect">
            <a:avLst/>
          </a:prstGeom>
          <a:noFill/>
          <a:ln>
            <a:noFill/>
          </a:ln>
        </p:spPr>
      </p:pic>
      <p:pic>
        <p:nvPicPr>
          <p:cNvPr id="196" name="Google Shape;196;p37"/>
          <p:cNvPicPr preferRelativeResize="0"/>
          <p:nvPr/>
        </p:nvPicPr>
        <p:blipFill>
          <a:blip r:embed="rId4">
            <a:alphaModFix/>
          </a:blip>
          <a:stretch>
            <a:fillRect/>
          </a:stretch>
        </p:blipFill>
        <p:spPr>
          <a:xfrm>
            <a:off x="7298925" y="8078"/>
            <a:ext cx="1823643" cy="116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457200" lvl="0" marL="2286000" rtl="0" algn="l">
              <a:spcBef>
                <a:spcPts val="1600"/>
              </a:spcBef>
              <a:spcAft>
                <a:spcPts val="0"/>
              </a:spcAft>
              <a:buNone/>
            </a:pPr>
            <a:r>
              <a:rPr lang="en"/>
              <a:t>   </a:t>
            </a:r>
            <a:endParaRPr/>
          </a:p>
          <a:p>
            <a:pPr indent="457200" lvl="0" marL="2286000" rtl="0" algn="l">
              <a:spcBef>
                <a:spcPts val="1600"/>
              </a:spcBef>
              <a:spcAft>
                <a:spcPts val="1600"/>
              </a:spcAft>
              <a:buNone/>
            </a:pPr>
            <a:r>
              <a:rPr lang="en"/>
              <a:t>   Example of how it works</a:t>
            </a:r>
            <a:endParaRPr/>
          </a:p>
        </p:txBody>
      </p:sp>
      <p:pic>
        <p:nvPicPr>
          <p:cNvPr id="203" name="Google Shape;203;p38"/>
          <p:cNvPicPr preferRelativeResize="0"/>
          <p:nvPr/>
        </p:nvPicPr>
        <p:blipFill>
          <a:blip r:embed="rId3">
            <a:alphaModFix/>
          </a:blip>
          <a:stretch>
            <a:fillRect/>
          </a:stretch>
        </p:blipFill>
        <p:spPr>
          <a:xfrm>
            <a:off x="2571750" y="1171575"/>
            <a:ext cx="4000500" cy="280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Algorithm</a:t>
            </a:r>
            <a:endParaRPr/>
          </a:p>
        </p:txBody>
      </p:sp>
      <p:sp>
        <p:nvSpPr>
          <p:cNvPr id="209" name="Google Shape;20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rPr>
              <a:t>The algorithm of the project would involve the use of the Google Application Credentials and Service Key, and having them read and link to the desired JPEG images of the bird wildlife, all saved under the same virtual environment. </a:t>
            </a:r>
            <a:endParaRPr sz="2400">
              <a:highlight>
                <a:srgbClr val="FFFFFF"/>
              </a:highlight>
            </a:endParaRPr>
          </a:p>
          <a:p>
            <a:pPr indent="0" lvl="0" marL="0" rtl="0" algn="l">
              <a:spcBef>
                <a:spcPts val="1600"/>
              </a:spcBef>
              <a:spcAft>
                <a:spcPts val="0"/>
              </a:spcAft>
              <a:buNone/>
            </a:pPr>
            <a:r>
              <a:rPr lang="en" sz="2400">
                <a:highlight>
                  <a:srgbClr val="FFFFFF"/>
                </a:highlight>
              </a:rPr>
              <a:t>Next, the contents of the image would be analyzed and print the number of objects in the image, the classification of the object, and the confidence level.</a:t>
            </a:r>
            <a:endParaRPr sz="2400">
              <a:highlight>
                <a:srgbClr val="FFFFFF"/>
              </a:highlight>
            </a:endParaRPr>
          </a:p>
          <a:p>
            <a:pPr indent="0" lvl="0" marL="0" rtl="0" algn="l">
              <a:spcBef>
                <a:spcPts val="1600"/>
              </a:spcBef>
              <a:spcAft>
                <a:spcPts val="0"/>
              </a:spcAft>
              <a:buNone/>
            </a:pPr>
            <a:r>
              <a:t/>
            </a:r>
            <a:endParaRPr sz="2400">
              <a:highlight>
                <a:srgbClr val="FFFFFF"/>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0" name="Google Shape;210;p39"/>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348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References</a:t>
            </a:r>
            <a:endParaRPr sz="3200"/>
          </a:p>
        </p:txBody>
      </p:sp>
      <p:sp>
        <p:nvSpPr>
          <p:cNvPr id="216" name="Google Shape;216;p40"/>
          <p:cNvSpPr txBox="1"/>
          <p:nvPr>
            <p:ph idx="1" type="body"/>
          </p:nvPr>
        </p:nvSpPr>
        <p:spPr>
          <a:xfrm>
            <a:off x="311700" y="1034600"/>
            <a:ext cx="8520600" cy="3883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u="sng">
                <a:solidFill>
                  <a:schemeClr val="accent5"/>
                </a:solidFill>
                <a:hlinkClick r:id="rId3">
                  <a:extLst>
                    <a:ext uri="{A12FA001-AC4F-418D-AE19-62706E023703}">
                      <ahyp:hlinkClr val="tx"/>
                    </a:ext>
                  </a:extLst>
                </a:hlinkClick>
              </a:rPr>
              <a:t>https://www.flightglobal.com/engine-safety-birds-be-gone/98821.article</a:t>
            </a:r>
            <a:endParaRPr/>
          </a:p>
          <a:p>
            <a:pPr indent="-342900" lvl="0" marL="457200" rtl="0" algn="l">
              <a:lnSpc>
                <a:spcPct val="150000"/>
              </a:lnSpc>
              <a:spcBef>
                <a:spcPts val="0"/>
              </a:spcBef>
              <a:spcAft>
                <a:spcPts val="0"/>
              </a:spcAft>
              <a:buSzPts val="1800"/>
              <a:buChar char="●"/>
            </a:pPr>
            <a:r>
              <a:rPr lang="en" u="sng">
                <a:solidFill>
                  <a:schemeClr val="hlink"/>
                </a:solidFill>
                <a:hlinkClick r:id="rId4"/>
              </a:rPr>
              <a:t>https://www.boeing.com/commercial/aeromagazine/articles/2011_q3/4/</a:t>
            </a:r>
            <a:endParaRPr/>
          </a:p>
          <a:p>
            <a:pPr indent="-342900" lvl="0" marL="457200" rtl="0" algn="l">
              <a:lnSpc>
                <a:spcPct val="150000"/>
              </a:lnSpc>
              <a:spcBef>
                <a:spcPts val="0"/>
              </a:spcBef>
              <a:spcAft>
                <a:spcPts val="0"/>
              </a:spcAft>
              <a:buSzPts val="1800"/>
              <a:buChar char="●"/>
            </a:pPr>
            <a:r>
              <a:rPr lang="en" u="sng">
                <a:solidFill>
                  <a:schemeClr val="hlink"/>
                </a:solidFill>
                <a:hlinkClick r:id="rId5"/>
              </a:rPr>
              <a:t>https://www.researchgate.net/publication/326971379_Case_Study_Aircraft_Accident_and_Bird_Strikes_in_Nepal_Between_1946-2016</a:t>
            </a:r>
            <a:endParaRPr/>
          </a:p>
          <a:p>
            <a:pPr indent="-342900" lvl="0" marL="457200" rtl="0" algn="l">
              <a:lnSpc>
                <a:spcPct val="150000"/>
              </a:lnSpc>
              <a:spcBef>
                <a:spcPts val="0"/>
              </a:spcBef>
              <a:spcAft>
                <a:spcPts val="0"/>
              </a:spcAft>
              <a:buSzPts val="1800"/>
              <a:buChar char="●"/>
            </a:pPr>
            <a:r>
              <a:rPr lang="en" u="sng">
                <a:solidFill>
                  <a:schemeClr val="hlink"/>
                </a:solidFill>
                <a:hlinkClick r:id="rId6"/>
              </a:rPr>
              <a:t>https://mainblades.com/bird-strike-inspection/</a:t>
            </a:r>
            <a:endParaRPr/>
          </a:p>
          <a:p>
            <a:pPr indent="-342900" lvl="0" marL="457200" rtl="0" algn="l">
              <a:lnSpc>
                <a:spcPct val="150000"/>
              </a:lnSpc>
              <a:spcBef>
                <a:spcPts val="0"/>
              </a:spcBef>
              <a:spcAft>
                <a:spcPts val="0"/>
              </a:spcAft>
              <a:buSzPts val="1800"/>
              <a:buChar char="●"/>
            </a:pPr>
            <a:r>
              <a:rPr lang="en" u="sng">
                <a:solidFill>
                  <a:schemeClr val="accent5"/>
                </a:solidFill>
                <a:hlinkClick r:id="rId7">
                  <a:extLst>
                    <a:ext uri="{A12FA001-AC4F-418D-AE19-62706E023703}">
                      <ahyp:hlinkClr val="tx"/>
                    </a:ext>
                  </a:extLst>
                </a:hlinkClick>
              </a:rPr>
              <a:t>https://www.sciencedirect.com/science/article/pii/S1000936118301614</a:t>
            </a:r>
            <a:endParaRPr/>
          </a:p>
          <a:p>
            <a:pPr indent="-342900" lvl="0" marL="457200" rtl="0" algn="l">
              <a:lnSpc>
                <a:spcPct val="150000"/>
              </a:lnSpc>
              <a:spcBef>
                <a:spcPts val="0"/>
              </a:spcBef>
              <a:spcAft>
                <a:spcPts val="0"/>
              </a:spcAft>
              <a:buSzPts val="1800"/>
              <a:buChar char="●"/>
            </a:pPr>
            <a:r>
              <a:rPr lang="en" u="sng">
                <a:solidFill>
                  <a:schemeClr val="hlink"/>
                </a:solidFill>
                <a:hlinkClick r:id="rId8"/>
              </a:rPr>
              <a:t>http://yedde.blogspot.com/2009/02/aeroplane-bird-hits.html</a:t>
            </a:r>
            <a:endParaRPr/>
          </a:p>
          <a:p>
            <a:pPr indent="-342900" lvl="0" marL="457200" rtl="0" algn="l">
              <a:lnSpc>
                <a:spcPct val="150000"/>
              </a:lnSpc>
              <a:spcBef>
                <a:spcPts val="0"/>
              </a:spcBef>
              <a:spcAft>
                <a:spcPts val="0"/>
              </a:spcAft>
              <a:buSzPts val="1800"/>
              <a:buChar char="●"/>
            </a:pPr>
            <a:r>
              <a:rPr lang="en" u="sng">
                <a:solidFill>
                  <a:schemeClr val="accent5"/>
                </a:solidFill>
                <a:hlinkClick r:id="rId9">
                  <a:extLst>
                    <a:ext uri="{A12FA001-AC4F-418D-AE19-62706E023703}">
                      <ahyp:hlinkClr val="tx"/>
                    </a:ext>
                  </a:extLst>
                </a:hlinkClick>
              </a:rPr>
              <a:t>www.birdstrike.de</a:t>
            </a:r>
            <a:endParaRPr/>
          </a:p>
          <a:p>
            <a:pPr indent="-342900" lvl="0" marL="457200" rtl="0" algn="l">
              <a:lnSpc>
                <a:spcPct val="150000"/>
              </a:lnSpc>
              <a:spcBef>
                <a:spcPts val="0"/>
              </a:spcBef>
              <a:spcAft>
                <a:spcPts val="0"/>
              </a:spcAft>
              <a:buSzPts val="1800"/>
              <a:buChar char="●"/>
            </a:pPr>
            <a:r>
              <a:rPr lang="en" u="sng">
                <a:solidFill>
                  <a:schemeClr val="hlink"/>
                </a:solidFill>
                <a:hlinkClick r:id="rId10"/>
              </a:rPr>
              <a:t>https://www.nytimes.com/2009/01/22/nyregion/22engines.html?_r=0</a:t>
            </a:r>
            <a:endParaRPr/>
          </a:p>
        </p:txBody>
      </p:sp>
      <p:pic>
        <p:nvPicPr>
          <p:cNvPr id="217" name="Google Shape;217;p40"/>
          <p:cNvPicPr preferRelativeResize="0"/>
          <p:nvPr/>
        </p:nvPicPr>
        <p:blipFill>
          <a:blip r:embed="rId11">
            <a:alphaModFix/>
          </a:blip>
          <a:stretch>
            <a:fillRect/>
          </a:stretch>
        </p:blipFill>
        <p:spPr>
          <a:xfrm>
            <a:off x="7298925" y="8078"/>
            <a:ext cx="1823643" cy="116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the problem?</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2"/>
              </a:buClr>
              <a:buSzPts val="2400"/>
              <a:buChar char="●"/>
            </a:pPr>
            <a:r>
              <a:rPr lang="en" sz="2400">
                <a:solidFill>
                  <a:schemeClr val="accent2"/>
                </a:solidFill>
                <a:highlight>
                  <a:srgbClr val="FFFFFF"/>
                </a:highlight>
              </a:rPr>
              <a:t>Bird strikes are a common problem in the aviation industry </a:t>
            </a:r>
            <a:r>
              <a:rPr lang="en" sz="2400">
                <a:solidFill>
                  <a:schemeClr val="accent2"/>
                </a:solidFill>
                <a:highlight>
                  <a:srgbClr val="FFFFFF"/>
                </a:highlight>
              </a:rPr>
              <a:t>causing potential damage to the aircraft or its engines</a:t>
            </a:r>
            <a:r>
              <a:rPr lang="en" sz="2400">
                <a:solidFill>
                  <a:schemeClr val="accent2"/>
                </a:solidFill>
                <a:highlight>
                  <a:srgbClr val="FFFFFF"/>
                </a:highlight>
              </a:rPr>
              <a:t>. </a:t>
            </a:r>
            <a:endParaRPr sz="2400">
              <a:solidFill>
                <a:schemeClr val="accent2"/>
              </a:solidFill>
              <a:highlight>
                <a:srgbClr val="FFFFFF"/>
              </a:highlight>
            </a:endParaRPr>
          </a:p>
          <a:p>
            <a:pPr indent="-381000" lvl="0" marL="457200" rtl="0" algn="l">
              <a:lnSpc>
                <a:spcPct val="117391"/>
              </a:lnSpc>
              <a:spcBef>
                <a:spcPts val="1400"/>
              </a:spcBef>
              <a:spcAft>
                <a:spcPts val="0"/>
              </a:spcAft>
              <a:buClr>
                <a:schemeClr val="accent2"/>
              </a:buClr>
              <a:buSzPts val="2400"/>
              <a:buChar char="●"/>
            </a:pPr>
            <a:r>
              <a:rPr lang="en" sz="2400">
                <a:solidFill>
                  <a:schemeClr val="accent2"/>
                </a:solidFill>
                <a:highlight>
                  <a:srgbClr val="FFFFFF"/>
                </a:highlight>
              </a:rPr>
              <a:t>Bird strikes on aircraft are estimated to cause around 1.6 billion dollars worth of damage each year. </a:t>
            </a:r>
            <a:endParaRPr sz="2400">
              <a:solidFill>
                <a:schemeClr val="accent2"/>
              </a:solidFill>
              <a:highlight>
                <a:srgbClr val="FFFFFF"/>
              </a:highlight>
            </a:endParaRPr>
          </a:p>
          <a:p>
            <a:pPr indent="-381000" lvl="0" marL="457200" rtl="0" algn="l">
              <a:lnSpc>
                <a:spcPct val="117391"/>
              </a:lnSpc>
              <a:spcBef>
                <a:spcPts val="1400"/>
              </a:spcBef>
              <a:spcAft>
                <a:spcPts val="0"/>
              </a:spcAft>
              <a:buClr>
                <a:schemeClr val="accent2"/>
              </a:buClr>
              <a:buSzPts val="2400"/>
              <a:buChar char="●"/>
            </a:pPr>
            <a:r>
              <a:rPr lang="en" sz="2400">
                <a:solidFill>
                  <a:schemeClr val="accent2"/>
                </a:solidFill>
                <a:highlight>
                  <a:srgbClr val="FFFFFF"/>
                </a:highlight>
              </a:rPr>
              <a:t>It not only results in significant costs, but can also lead to a plane crash and injury to persons. </a:t>
            </a:r>
            <a:endParaRPr sz="2400">
              <a:solidFill>
                <a:schemeClr val="accent2"/>
              </a:solidFill>
              <a:highlight>
                <a:srgbClr val="FFFFFF"/>
              </a:highlight>
            </a:endParaRPr>
          </a:p>
          <a:p>
            <a:pPr indent="0" lvl="0" marL="457200" rtl="0" algn="l">
              <a:spcBef>
                <a:spcPts val="1000"/>
              </a:spcBef>
              <a:spcAft>
                <a:spcPts val="1600"/>
              </a:spcAft>
              <a:buNone/>
            </a:pPr>
            <a:r>
              <a:t/>
            </a:r>
            <a:endParaRPr sz="2400">
              <a:solidFill>
                <a:srgbClr val="787D85"/>
              </a:solidFill>
              <a:highlight>
                <a:srgbClr val="FFFFFF"/>
              </a:highlight>
            </a:endParaRPr>
          </a:p>
        </p:txBody>
      </p:sp>
      <p:pic>
        <p:nvPicPr>
          <p:cNvPr id="115" name="Google Shape;115;p26"/>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the problem?</a:t>
            </a:r>
            <a:endParaRPr sz="3600"/>
          </a:p>
          <a:p>
            <a:pPr indent="0" lvl="0" marL="0" rtl="0" algn="l">
              <a:spcBef>
                <a:spcPts val="0"/>
              </a:spcBef>
              <a:spcAft>
                <a:spcPts val="0"/>
              </a:spcAft>
              <a:buNone/>
            </a:pPr>
            <a:r>
              <a:t/>
            </a:r>
            <a:endParaRPr/>
          </a:p>
        </p:txBody>
      </p:sp>
      <p:sp>
        <p:nvSpPr>
          <p:cNvPr id="121" name="Google Shape;121;p27"/>
          <p:cNvSpPr txBox="1"/>
          <p:nvPr>
            <p:ph idx="1" type="body"/>
          </p:nvPr>
        </p:nvSpPr>
        <p:spPr>
          <a:xfrm>
            <a:off x="311700" y="1259625"/>
            <a:ext cx="8520600" cy="3416400"/>
          </a:xfrm>
          <a:prstGeom prst="rect">
            <a:avLst/>
          </a:prstGeom>
        </p:spPr>
        <p:txBody>
          <a:bodyPr anchorCtr="0" anchor="t" bIns="91425" lIns="91425" spcFirstLastPara="1" rIns="91425" wrap="square" tIns="91425">
            <a:noAutofit/>
          </a:bodyPr>
          <a:lstStyle/>
          <a:p>
            <a:pPr indent="-381000" lvl="0" marL="457200" rtl="0" algn="l">
              <a:lnSpc>
                <a:spcPct val="117391"/>
              </a:lnSpc>
              <a:spcBef>
                <a:spcPts val="1400"/>
              </a:spcBef>
              <a:spcAft>
                <a:spcPts val="0"/>
              </a:spcAft>
              <a:buClr>
                <a:schemeClr val="accent2"/>
              </a:buClr>
              <a:buSzPts val="2400"/>
              <a:buChar char="●"/>
            </a:pPr>
            <a:r>
              <a:rPr lang="en" sz="2400">
                <a:solidFill>
                  <a:schemeClr val="accent2"/>
                </a:solidFill>
                <a:highlight>
                  <a:schemeClr val="lt1"/>
                </a:highlight>
              </a:rPr>
              <a:t>Although the crashes involve a myriad of wildlife, the majority of the crashes involve birds.</a:t>
            </a:r>
            <a:endParaRPr sz="2400">
              <a:solidFill>
                <a:schemeClr val="accent2"/>
              </a:solidFill>
              <a:highlight>
                <a:schemeClr val="lt1"/>
              </a:highlight>
            </a:endParaRPr>
          </a:p>
          <a:p>
            <a:pPr indent="-381000" lvl="0" marL="457200" rtl="0" algn="l">
              <a:spcBef>
                <a:spcPts val="1000"/>
              </a:spcBef>
              <a:spcAft>
                <a:spcPts val="0"/>
              </a:spcAft>
              <a:buClr>
                <a:schemeClr val="accent2"/>
              </a:buClr>
              <a:buSzPts val="2400"/>
              <a:buChar char="●"/>
            </a:pPr>
            <a:r>
              <a:rPr lang="en" sz="2400">
                <a:solidFill>
                  <a:schemeClr val="accent2"/>
                </a:solidFill>
                <a:highlight>
                  <a:schemeClr val="lt1"/>
                </a:highlight>
              </a:rPr>
              <a:t>Every time a bird collides with an aircraft, a bird strike inspection must be performed to evaluate the hazard.</a:t>
            </a:r>
            <a:endParaRPr sz="2400">
              <a:solidFill>
                <a:schemeClr val="accent2"/>
              </a:solidFill>
              <a:highlight>
                <a:schemeClr val="lt1"/>
              </a:highlight>
            </a:endParaRPr>
          </a:p>
          <a:p>
            <a:pPr indent="-381000" lvl="0" marL="457200" rtl="0" algn="l">
              <a:lnSpc>
                <a:spcPct val="117391"/>
              </a:lnSpc>
              <a:spcBef>
                <a:spcPts val="1000"/>
              </a:spcBef>
              <a:spcAft>
                <a:spcPts val="0"/>
              </a:spcAft>
              <a:buClr>
                <a:schemeClr val="accent2"/>
              </a:buClr>
              <a:buSzPts val="2400"/>
              <a:buChar char="●"/>
            </a:pPr>
            <a:r>
              <a:rPr lang="en" sz="2400">
                <a:solidFill>
                  <a:schemeClr val="accent2"/>
                </a:solidFill>
                <a:highlight>
                  <a:schemeClr val="lt1"/>
                </a:highlight>
              </a:rPr>
              <a:t>Bird strikes can have significant economic and occasional safety consequences for flight operations.</a:t>
            </a:r>
            <a:endParaRPr/>
          </a:p>
        </p:txBody>
      </p:sp>
      <p:pic>
        <p:nvPicPr>
          <p:cNvPr id="122" name="Google Shape;122;p27"/>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of Body damage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r>
              <a:rPr lang="en"/>
              <a:t>Example of a bird strike</a:t>
            </a:r>
            <a:endParaRPr/>
          </a:p>
        </p:txBody>
      </p:sp>
      <p:pic>
        <p:nvPicPr>
          <p:cNvPr id="128" name="Google Shape;128;p28"/>
          <p:cNvPicPr preferRelativeResize="0"/>
          <p:nvPr/>
        </p:nvPicPr>
        <p:blipFill>
          <a:blip r:embed="rId3">
            <a:alphaModFix/>
          </a:blip>
          <a:stretch>
            <a:fillRect/>
          </a:stretch>
        </p:blipFill>
        <p:spPr>
          <a:xfrm>
            <a:off x="311700" y="174791"/>
            <a:ext cx="4317450" cy="3086050"/>
          </a:xfrm>
          <a:prstGeom prst="rect">
            <a:avLst/>
          </a:prstGeom>
          <a:noFill/>
          <a:ln>
            <a:noFill/>
          </a:ln>
        </p:spPr>
      </p:pic>
      <p:pic>
        <p:nvPicPr>
          <p:cNvPr id="129" name="Google Shape;129;p28"/>
          <p:cNvPicPr preferRelativeResize="0"/>
          <p:nvPr/>
        </p:nvPicPr>
        <p:blipFill>
          <a:blip r:embed="rId4">
            <a:alphaModFix/>
          </a:blip>
          <a:stretch>
            <a:fillRect/>
          </a:stretch>
        </p:blipFill>
        <p:spPr>
          <a:xfrm>
            <a:off x="4894950" y="1875225"/>
            <a:ext cx="3937350" cy="269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44653" y="1906200"/>
            <a:ext cx="4495200" cy="133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latin typeface="Proxima Nova Semibold"/>
                <a:ea typeface="Proxima Nova Semibold"/>
                <a:cs typeface="Proxima Nova Semibold"/>
                <a:sym typeface="Proxima Nova Semibold"/>
              </a:rPr>
              <a:t>Existing</a:t>
            </a:r>
            <a:r>
              <a:rPr lang="en" sz="3800">
                <a:latin typeface="Proxima Nova Semibold"/>
                <a:ea typeface="Proxima Nova Semibold"/>
                <a:cs typeface="Proxima Nova Semibold"/>
                <a:sym typeface="Proxima Nova Semibold"/>
              </a:rPr>
              <a:t> solutions</a:t>
            </a:r>
            <a:endParaRPr sz="3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3800">
                <a:latin typeface="Proxima Nova Semibold"/>
                <a:ea typeface="Proxima Nova Semibold"/>
                <a:cs typeface="Proxima Nova Semibold"/>
                <a:sym typeface="Proxima Nova Semibold"/>
              </a:rPr>
              <a:t>In other countries</a:t>
            </a:r>
            <a:endParaRPr sz="3800">
              <a:latin typeface="Proxima Nova Semibold"/>
              <a:ea typeface="Proxima Nova Semibold"/>
              <a:cs typeface="Proxima Nova Semibold"/>
              <a:sym typeface="Proxima Nova Semibold"/>
            </a:endParaRPr>
          </a:p>
        </p:txBody>
      </p:sp>
      <p:sp>
        <p:nvSpPr>
          <p:cNvPr id="135" name="Google Shape;135;p29"/>
          <p:cNvSpPr txBox="1"/>
          <p:nvPr>
            <p:ph idx="2" type="body"/>
          </p:nvPr>
        </p:nvSpPr>
        <p:spPr>
          <a:xfrm>
            <a:off x="4747600" y="1107900"/>
            <a:ext cx="4163100" cy="29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1600"/>
              </a:spcBef>
              <a:spcAft>
                <a:spcPts val="0"/>
              </a:spcAft>
              <a:buSzPts val="2400"/>
              <a:buChar char="●"/>
            </a:pPr>
            <a:r>
              <a:rPr lang="en" sz="2400"/>
              <a:t>provide adequate wildlife control measures both natural and artificial</a:t>
            </a:r>
            <a:endParaRPr sz="2400"/>
          </a:p>
          <a:p>
            <a:pPr indent="-381000" lvl="0" marL="457200" rtl="0" algn="l">
              <a:spcBef>
                <a:spcPts val="1000"/>
              </a:spcBef>
              <a:spcAft>
                <a:spcPts val="0"/>
              </a:spcAft>
              <a:buSzPts val="2400"/>
              <a:buChar char="●"/>
            </a:pPr>
            <a:r>
              <a:rPr lang="en" sz="2400"/>
              <a:t>Mesh or grill in front of the engine</a:t>
            </a:r>
            <a:endParaRPr sz="2400"/>
          </a:p>
          <a:p>
            <a:pPr indent="-381000" lvl="0" marL="457200" rtl="0" algn="l">
              <a:spcBef>
                <a:spcPts val="1000"/>
              </a:spcBef>
              <a:spcAft>
                <a:spcPts val="0"/>
              </a:spcAft>
              <a:buSzPts val="2400"/>
              <a:buChar char="●"/>
            </a:pPr>
            <a:r>
              <a:rPr lang="en" sz="2400"/>
              <a:t>Radar systems</a:t>
            </a:r>
            <a:endParaRPr sz="2400"/>
          </a:p>
          <a:p>
            <a:pPr indent="0" lvl="0" marL="0" rtl="0" algn="l">
              <a:spcBef>
                <a:spcPts val="1000"/>
              </a:spcBef>
              <a:spcAft>
                <a:spcPts val="160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3378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3200"/>
              <a:t>N</a:t>
            </a:r>
            <a:r>
              <a:rPr lang="en" sz="3200"/>
              <a:t>atural wildlife control measures</a:t>
            </a:r>
            <a:endParaRPr sz="3200"/>
          </a:p>
        </p:txBody>
      </p:sp>
      <p:sp>
        <p:nvSpPr>
          <p:cNvPr id="141" name="Google Shape;141;p30"/>
          <p:cNvSpPr txBox="1"/>
          <p:nvPr>
            <p:ph idx="1" type="body"/>
          </p:nvPr>
        </p:nvSpPr>
        <p:spPr>
          <a:xfrm>
            <a:off x="311700" y="1077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a:t>
            </a:r>
            <a:r>
              <a:rPr lang="en" sz="2000"/>
              <a:t>horter vegetation, the netting of water reservoirs, passive bird control measures on buildings and falconry. </a:t>
            </a:r>
            <a:endParaRPr b="1" sz="2000"/>
          </a:p>
          <a:p>
            <a:pPr indent="-355600" lvl="0" marL="457200" rtl="0" algn="l">
              <a:spcBef>
                <a:spcPts val="0"/>
              </a:spcBef>
              <a:spcAft>
                <a:spcPts val="0"/>
              </a:spcAft>
              <a:buSzPts val="2000"/>
              <a:buChar char="●"/>
            </a:pPr>
            <a:r>
              <a:rPr lang="en" sz="2000"/>
              <a:t>The use of saker, peregrine and other falcons with various teams distributed over the day can create hostilities in the affected territory. </a:t>
            </a:r>
            <a:endParaRPr b="1" sz="2000"/>
          </a:p>
          <a:p>
            <a:pPr indent="-355600" lvl="0" marL="457200" rtl="0" algn="l">
              <a:spcBef>
                <a:spcPts val="0"/>
              </a:spcBef>
              <a:spcAft>
                <a:spcPts val="0"/>
              </a:spcAft>
              <a:buSzPts val="2000"/>
              <a:buChar char="●"/>
            </a:pPr>
            <a:r>
              <a:rPr lang="en" sz="2000"/>
              <a:t>Flying models in the form of predators are used. These are controlled by experienced pilots. The models are capable on long ranges and flying high.</a:t>
            </a:r>
            <a:endParaRPr sz="2000"/>
          </a:p>
          <a:p>
            <a:pPr indent="-355600" lvl="0" marL="457200" rtl="0" algn="l">
              <a:spcBef>
                <a:spcPts val="0"/>
              </a:spcBef>
              <a:spcAft>
                <a:spcPts val="0"/>
              </a:spcAft>
              <a:buSzPts val="2000"/>
              <a:buChar char="●"/>
            </a:pPr>
            <a:r>
              <a:rPr lang="en" sz="2000"/>
              <a:t>Install bird control measures in airport buildings. We provide a number of extremely effective systems e.g. electrical systems, spikes, wire systems etc. </a:t>
            </a:r>
            <a:r>
              <a:rPr lang="en" sz="2000"/>
              <a:t> </a:t>
            </a:r>
            <a:endParaRPr sz="2000"/>
          </a:p>
          <a:p>
            <a:pPr indent="0" lvl="0" marL="0" rtl="0" algn="l">
              <a:spcBef>
                <a:spcPts val="1600"/>
              </a:spcBef>
              <a:spcAft>
                <a:spcPts val="1600"/>
              </a:spcAft>
              <a:buNone/>
            </a:pPr>
            <a:r>
              <a:t/>
            </a:r>
            <a:endParaRPr sz="2000"/>
          </a:p>
        </p:txBody>
      </p:sp>
      <p:pic>
        <p:nvPicPr>
          <p:cNvPr id="142" name="Google Shape;142;p30"/>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327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200"/>
              <a:t>Ar</a:t>
            </a:r>
            <a:r>
              <a:rPr lang="en" sz="3200"/>
              <a:t>tificial wildlife control measures</a:t>
            </a:r>
            <a:endParaRPr sz="3200"/>
          </a:p>
          <a:p>
            <a:pPr indent="0" lvl="0" marL="0" rtl="0" algn="l">
              <a:spcBef>
                <a:spcPts val="1000"/>
              </a:spcBef>
              <a:spcAft>
                <a:spcPts val="0"/>
              </a:spcAft>
              <a:buNone/>
            </a:pPr>
            <a:r>
              <a:t/>
            </a:r>
            <a:endParaRPr sz="3200"/>
          </a:p>
          <a:p>
            <a:pPr indent="0" lvl="0" marL="0" rtl="0" algn="l">
              <a:spcBef>
                <a:spcPts val="0"/>
              </a:spcBef>
              <a:spcAft>
                <a:spcPts val="0"/>
              </a:spcAft>
              <a:buNone/>
            </a:pPr>
            <a:r>
              <a:t/>
            </a:r>
            <a:endParaRPr sz="3200"/>
          </a:p>
        </p:txBody>
      </p:sp>
      <p:sp>
        <p:nvSpPr>
          <p:cNvPr id="148" name="Google Shape;14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Predator Cry Systems</a:t>
            </a:r>
            <a:endParaRPr b="1"/>
          </a:p>
          <a:p>
            <a:pPr indent="-355600" lvl="0" marL="457200" rtl="0" algn="l">
              <a:spcBef>
                <a:spcPts val="1600"/>
              </a:spcBef>
              <a:spcAft>
                <a:spcPts val="0"/>
              </a:spcAft>
              <a:buSzPts val="2000"/>
              <a:buChar char="●"/>
            </a:pPr>
            <a:r>
              <a:rPr lang="en" sz="2000"/>
              <a:t>Birds react to acoustic stimuli. These imitate predator and the warning cries of the birds to be controlled. The habituation effect is reduced by modulating the cries, changing frequencies and intensity. </a:t>
            </a:r>
            <a:endParaRPr sz="2000"/>
          </a:p>
          <a:p>
            <a:pPr indent="0" lvl="0" marL="0" rtl="0" algn="l">
              <a:spcBef>
                <a:spcPts val="1600"/>
              </a:spcBef>
              <a:spcAft>
                <a:spcPts val="0"/>
              </a:spcAft>
              <a:buNone/>
            </a:pPr>
            <a:r>
              <a:rPr b="1" lang="en"/>
              <a:t>Visual Methods</a:t>
            </a:r>
            <a:endParaRPr b="1"/>
          </a:p>
          <a:p>
            <a:pPr indent="-355600" lvl="0" marL="457200" rtl="0" algn="l">
              <a:spcBef>
                <a:spcPts val="1600"/>
              </a:spcBef>
              <a:spcAft>
                <a:spcPts val="0"/>
              </a:spcAft>
              <a:buSzPts val="2000"/>
              <a:buChar char="●"/>
            </a:pPr>
            <a:r>
              <a:rPr lang="en" sz="2000"/>
              <a:t>Birds perceive light at 532nm wavelength particularly well. The TOM500 laser system is with its green light very effective. The laser is only directed downwards so that it is completely safe.  </a:t>
            </a:r>
            <a:endParaRPr sz="2000"/>
          </a:p>
          <a:p>
            <a:pPr indent="0" lvl="0" marL="0" rtl="0" algn="l">
              <a:spcBef>
                <a:spcPts val="1600"/>
              </a:spcBef>
              <a:spcAft>
                <a:spcPts val="1600"/>
              </a:spcAft>
              <a:buNone/>
            </a:pPr>
            <a:r>
              <a:t/>
            </a:r>
            <a:endParaRPr/>
          </a:p>
        </p:txBody>
      </p:sp>
      <p:pic>
        <p:nvPicPr>
          <p:cNvPr id="149" name="Google Shape;149;p31"/>
          <p:cNvPicPr preferRelativeResize="0"/>
          <p:nvPr/>
        </p:nvPicPr>
        <p:blipFill>
          <a:blip r:embed="rId3">
            <a:alphaModFix/>
          </a:blip>
          <a:stretch>
            <a:fillRect/>
          </a:stretch>
        </p:blipFill>
        <p:spPr>
          <a:xfrm>
            <a:off x="7298925" y="8078"/>
            <a:ext cx="1823643" cy="116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305725"/>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accent1"/>
                </a:solidFill>
              </a:rPr>
              <a:t>Preventing physically</a:t>
            </a:r>
            <a:endParaRPr>
              <a:solidFill>
                <a:schemeClr val="accent1"/>
              </a:solidFill>
            </a:endParaRPr>
          </a:p>
          <a:p>
            <a:pPr indent="0" lvl="0" marL="0" rtl="0" algn="l">
              <a:spcBef>
                <a:spcPts val="1000"/>
              </a:spcBef>
              <a:spcAft>
                <a:spcPts val="0"/>
              </a:spcAft>
              <a:buNone/>
            </a:pPr>
            <a:r>
              <a:t/>
            </a:r>
            <a:endParaRPr/>
          </a:p>
        </p:txBody>
      </p:sp>
      <p:sp>
        <p:nvSpPr>
          <p:cNvPr id="155" name="Google Shape;15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Mesh in front of engine</a:t>
            </a:r>
            <a:endParaRPr/>
          </a:p>
        </p:txBody>
      </p:sp>
      <p:pic>
        <p:nvPicPr>
          <p:cNvPr id="156" name="Google Shape;156;p32"/>
          <p:cNvPicPr preferRelativeResize="0"/>
          <p:nvPr/>
        </p:nvPicPr>
        <p:blipFill>
          <a:blip r:embed="rId3">
            <a:alphaModFix/>
          </a:blip>
          <a:stretch>
            <a:fillRect/>
          </a:stretch>
        </p:blipFill>
        <p:spPr>
          <a:xfrm>
            <a:off x="1404425" y="1705575"/>
            <a:ext cx="2078150" cy="3117249"/>
          </a:xfrm>
          <a:prstGeom prst="rect">
            <a:avLst/>
          </a:prstGeom>
          <a:noFill/>
          <a:ln>
            <a:noFill/>
          </a:ln>
        </p:spPr>
      </p:pic>
      <p:pic>
        <p:nvPicPr>
          <p:cNvPr id="157" name="Google Shape;157;p32"/>
          <p:cNvPicPr preferRelativeResize="0"/>
          <p:nvPr/>
        </p:nvPicPr>
        <p:blipFill>
          <a:blip r:embed="rId4">
            <a:alphaModFix/>
          </a:blip>
          <a:stretch>
            <a:fillRect/>
          </a:stretch>
        </p:blipFill>
        <p:spPr>
          <a:xfrm>
            <a:off x="4232675" y="1643900"/>
            <a:ext cx="3814751" cy="3178925"/>
          </a:xfrm>
          <a:prstGeom prst="rect">
            <a:avLst/>
          </a:prstGeom>
          <a:noFill/>
          <a:ln>
            <a:noFill/>
          </a:ln>
        </p:spPr>
      </p:pic>
      <p:pic>
        <p:nvPicPr>
          <p:cNvPr id="158" name="Google Shape;158;p32"/>
          <p:cNvPicPr preferRelativeResize="0"/>
          <p:nvPr/>
        </p:nvPicPr>
        <p:blipFill>
          <a:blip r:embed="rId5">
            <a:alphaModFix/>
          </a:blip>
          <a:stretch>
            <a:fillRect/>
          </a:stretch>
        </p:blipFill>
        <p:spPr>
          <a:xfrm>
            <a:off x="7298925" y="8078"/>
            <a:ext cx="1823643" cy="116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490250" y="526350"/>
            <a:ext cx="7766400" cy="4090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400">
                <a:latin typeface="Proxima Nova Semibold"/>
                <a:ea typeface="Proxima Nova Semibold"/>
                <a:cs typeface="Proxima Nova Semibold"/>
                <a:sym typeface="Proxima Nova Semibold"/>
              </a:rPr>
              <a:t>Problem</a:t>
            </a:r>
            <a:endParaRPr sz="3400">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sz="2600">
                <a:solidFill>
                  <a:srgbClr val="121212"/>
                </a:solidFill>
              </a:rPr>
              <a:t>Screen or grate in front of the engine would produce turbulence in the air behind it, and what the engine needs is a smooth flow of air. If the flow is disrupted, the compressor at the front of the engine may stall, causing the engine to lose lift.</a:t>
            </a:r>
            <a:endParaRPr sz="2600">
              <a:solidFill>
                <a:srgbClr val="121212"/>
              </a:solidFill>
            </a:endParaRPr>
          </a:p>
          <a:p>
            <a:pPr indent="0" lvl="0" marL="0" rtl="0" algn="l">
              <a:spcBef>
                <a:spcPts val="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